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6" r:id="rId5"/>
    <p:sldId id="259" r:id="rId6"/>
    <p:sldId id="267" r:id="rId7"/>
    <p:sldId id="260" r:id="rId8"/>
    <p:sldId id="270" r:id="rId9"/>
    <p:sldId id="261" r:id="rId10"/>
    <p:sldId id="271" r:id="rId11"/>
    <p:sldId id="262" r:id="rId12"/>
    <p:sldId id="272" r:id="rId13"/>
    <p:sldId id="268" r:id="rId14"/>
    <p:sldId id="263" r:id="rId15"/>
    <p:sldId id="273" r:id="rId16"/>
    <p:sldId id="264" r:id="rId17"/>
    <p:sldId id="265"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nl-NL"/>
              <a:t>Klik om stijl te bewerken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06497161-131B-4182-B377-5CF0D87B66D0}" type="datetimeFigureOut">
              <a:rPr lang="nl-NL" smtClean="0"/>
              <a:t>2-3-2018</a:t>
            </a:fld>
            <a:endParaRPr lang="nl-NL"/>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nl-NL"/>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413515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sche afbeelding met bijschrift">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6497161-131B-4182-B377-5CF0D87B66D0}" type="datetimeFigureOut">
              <a:rPr lang="nl-NL" smtClean="0"/>
              <a:t>2-3-2018</a:t>
            </a:fld>
            <a:endParaRPr lang="nl-NL"/>
          </a:p>
        </p:txBody>
      </p:sp>
      <p:sp>
        <p:nvSpPr>
          <p:cNvPr id="6" name="Footer Placeholder 5"/>
          <p:cNvSpPr>
            <a:spLocks noGrp="1"/>
          </p:cNvSpPr>
          <p:nvPr>
            <p:ph type="ftr" sz="quarter" idx="11"/>
          </p:nvPr>
        </p:nvSpPr>
        <p:spPr/>
        <p:txBody>
          <a:bodyPr/>
          <a:lstStyle/>
          <a:p>
            <a:endParaRPr lang="nl-NL"/>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53671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nl-NL"/>
              <a:t>Klik om stijl te bewerken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6497161-131B-4182-B377-5CF0D87B66D0}" type="datetimeFigureOut">
              <a:rPr lang="nl-NL" smtClean="0"/>
              <a:t>2-3-2018</a:t>
            </a:fld>
            <a:endParaRPr lang="nl-NL"/>
          </a:p>
        </p:txBody>
      </p:sp>
      <p:sp>
        <p:nvSpPr>
          <p:cNvPr id="5" name="Footer Placeholder 4"/>
          <p:cNvSpPr>
            <a:spLocks noGrp="1"/>
          </p:cNvSpPr>
          <p:nvPr>
            <p:ph type="ftr" sz="quarter" idx="11"/>
          </p:nvPr>
        </p:nvSpPr>
        <p:spPr/>
        <p:txBody>
          <a:bodyPr/>
          <a:lstStyle/>
          <a:p>
            <a:endParaRPr lang="nl-NL"/>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180700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nl-NL"/>
              <a:t>Klik om stijl te bewerken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6497161-131B-4182-B377-5CF0D87B66D0}" type="datetimeFigureOut">
              <a:rPr lang="nl-NL" smtClean="0"/>
              <a:t>2-3-2018</a:t>
            </a:fld>
            <a:endParaRPr lang="nl-NL"/>
          </a:p>
        </p:txBody>
      </p:sp>
      <p:sp>
        <p:nvSpPr>
          <p:cNvPr id="5" name="Footer Placeholder 4"/>
          <p:cNvSpPr>
            <a:spLocks noGrp="1"/>
          </p:cNvSpPr>
          <p:nvPr>
            <p:ph type="ftr" sz="quarter" idx="11"/>
          </p:nvPr>
        </p:nvSpPr>
        <p:spPr/>
        <p:txBody>
          <a:bodyPr/>
          <a:lstStyle/>
          <a:p>
            <a:endParaRPr lang="nl-NL"/>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177180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6497161-131B-4182-B377-5CF0D87B66D0}" type="datetimeFigureOut">
              <a:rPr lang="nl-NL" smtClean="0"/>
              <a:t>2-3-2018</a:t>
            </a:fld>
            <a:endParaRPr lang="nl-NL"/>
          </a:p>
        </p:txBody>
      </p:sp>
      <p:sp>
        <p:nvSpPr>
          <p:cNvPr id="5" name="Footer Placeholder 4"/>
          <p:cNvSpPr>
            <a:spLocks noGrp="1"/>
          </p:cNvSpPr>
          <p:nvPr>
            <p:ph type="ftr" sz="quarter" idx="11"/>
          </p:nvPr>
        </p:nvSpPr>
        <p:spPr/>
        <p:txBody>
          <a:bodyPr/>
          <a:lstStyle/>
          <a:p>
            <a:endParaRPr lang="nl-NL"/>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4137477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nl-NL"/>
              <a:t>Klik om stijl te bewerken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497161-131B-4182-B377-5CF0D87B66D0}" type="datetimeFigureOut">
              <a:rPr lang="nl-NL" smtClean="0"/>
              <a:t>2-3-2018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3718484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nl-NL"/>
              <a:t>Klik om stijl te bewerken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497161-131B-4182-B377-5CF0D87B66D0}" type="datetimeFigureOut">
              <a:rPr lang="nl-NL" smtClean="0"/>
              <a:t>2-3-2018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96893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621301" y="6387910"/>
            <a:ext cx="990599" cy="228659"/>
          </a:xfrm>
        </p:spPr>
        <p:txBody>
          <a:bodyPr/>
          <a:lstStyle/>
          <a:p>
            <a:fld id="{06497161-131B-4182-B377-5CF0D87B66D0}" type="datetimeFigureOut">
              <a:rPr lang="nl-NL" smtClean="0"/>
              <a:t>2-3-2018</a:t>
            </a:fld>
            <a:endParaRPr lang="nl-NL"/>
          </a:p>
        </p:txBody>
      </p:sp>
      <p:sp>
        <p:nvSpPr>
          <p:cNvPr id="5" name="Footer Placeholder 4"/>
          <p:cNvSpPr>
            <a:spLocks noGrp="1"/>
          </p:cNvSpPr>
          <p:nvPr>
            <p:ph type="ftr" sz="quarter" idx="11"/>
          </p:nvPr>
        </p:nvSpPr>
        <p:spPr>
          <a:xfrm>
            <a:off x="516133" y="6387910"/>
            <a:ext cx="3859795" cy="228660"/>
          </a:xfrm>
        </p:spPr>
        <p:txBody>
          <a:bodyPr/>
          <a:lstStyle/>
          <a:p>
            <a:endParaRPr lang="nl-NL"/>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1288358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nl-NL"/>
              <a:t>Klik om stijl te bewerken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6497161-131B-4182-B377-5CF0D87B66D0}" type="datetimeFigureOut">
              <a:rPr lang="nl-NL" smtClean="0"/>
              <a:t>2-3-2018</a:t>
            </a:fld>
            <a:endParaRPr lang="nl-NL"/>
          </a:p>
        </p:txBody>
      </p:sp>
      <p:sp>
        <p:nvSpPr>
          <p:cNvPr id="5" name="Footer Placeholder 4"/>
          <p:cNvSpPr>
            <a:spLocks noGrp="1"/>
          </p:cNvSpPr>
          <p:nvPr>
            <p:ph type="ftr" sz="quarter" idx="11"/>
          </p:nvPr>
        </p:nvSpPr>
        <p:spPr>
          <a:xfrm>
            <a:off x="538546" y="6365498"/>
            <a:ext cx="3859795" cy="228660"/>
          </a:xfrm>
        </p:spPr>
        <p:txBody>
          <a:bodyPr/>
          <a:lstStyle/>
          <a:p>
            <a:endParaRPr lang="nl-NL"/>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147269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6497161-131B-4182-B377-5CF0D87B66D0}" type="datetimeFigureOut">
              <a:rPr lang="nl-NL" smtClean="0"/>
              <a:t>2-3-2018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169043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6497161-131B-4182-B377-5CF0D87B66D0}" type="datetimeFigureOut">
              <a:rPr lang="nl-NL" smtClean="0"/>
              <a:t>2-3-2018</a:t>
            </a:fld>
            <a:endParaRPr lang="nl-NL"/>
          </a:p>
        </p:txBody>
      </p:sp>
      <p:sp>
        <p:nvSpPr>
          <p:cNvPr id="5" name="Footer Placeholder 4"/>
          <p:cNvSpPr>
            <a:spLocks noGrp="1"/>
          </p:cNvSpPr>
          <p:nvPr>
            <p:ph type="ftr" sz="quarter" idx="11"/>
          </p:nvPr>
        </p:nvSpPr>
        <p:spPr/>
        <p:txBody>
          <a:bodyPr/>
          <a:lstStyle/>
          <a:p>
            <a:endParaRPr lang="nl-NL"/>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174803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nl-NL"/>
              <a:t>Klik om stijl te bewerken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6497161-131B-4182-B377-5CF0D87B66D0}" type="datetimeFigureOut">
              <a:rPr lang="nl-NL" smtClean="0"/>
              <a:t>2-3-2018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50335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6497161-131B-4182-B377-5CF0D87B66D0}" type="datetimeFigureOut">
              <a:rPr lang="nl-NL" smtClean="0"/>
              <a:t>2-3-2018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66961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6497161-131B-4182-B377-5CF0D87B66D0}" type="datetimeFigureOut">
              <a:rPr lang="nl-NL" smtClean="0"/>
              <a:t>2-3-2018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42128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06497161-131B-4182-B377-5CF0D87B66D0}" type="datetimeFigureOut">
              <a:rPr lang="nl-NL" smtClean="0"/>
              <a:t>2-3-2018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7126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6497161-131B-4182-B377-5CF0D87B66D0}" type="datetimeFigureOut">
              <a:rPr lang="nl-NL" smtClean="0"/>
              <a:t>2-3-2018</a:t>
            </a:fld>
            <a:endParaRPr lang="nl-NL"/>
          </a:p>
        </p:txBody>
      </p:sp>
      <p:sp>
        <p:nvSpPr>
          <p:cNvPr id="6" name="Footer Placeholder 5"/>
          <p:cNvSpPr>
            <a:spLocks noGrp="1"/>
          </p:cNvSpPr>
          <p:nvPr>
            <p:ph type="ftr" sz="quarter" idx="11"/>
          </p:nvPr>
        </p:nvSpPr>
        <p:spPr/>
        <p:txBody>
          <a:bodyPr/>
          <a:lstStyle/>
          <a:p>
            <a:endParaRPr lang="nl-NL"/>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221213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6497161-131B-4182-B377-5CF0D87B66D0}" type="datetimeFigureOut">
              <a:rPr lang="nl-NL" smtClean="0"/>
              <a:t>2-3-2018</a:t>
            </a:fld>
            <a:endParaRPr lang="nl-NL"/>
          </a:p>
        </p:txBody>
      </p:sp>
      <p:sp>
        <p:nvSpPr>
          <p:cNvPr id="6" name="Footer Placeholder 5"/>
          <p:cNvSpPr>
            <a:spLocks noGrp="1"/>
          </p:cNvSpPr>
          <p:nvPr>
            <p:ph type="ftr" sz="quarter" idx="11"/>
          </p:nvPr>
        </p:nvSpPr>
        <p:spPr/>
        <p:txBody>
          <a:bodyPr/>
          <a:lstStyle/>
          <a:p>
            <a:endParaRPr lang="nl-NL"/>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AA5FDC4-DCD5-473B-B53F-791189BA7EC6}" type="slidenum">
              <a:rPr lang="nl-NL" smtClean="0"/>
              <a:t>‹nr.›</a:t>
            </a:fld>
            <a:endParaRPr lang="nl-NL"/>
          </a:p>
        </p:txBody>
      </p:sp>
    </p:spTree>
    <p:extLst>
      <p:ext uri="{BB962C8B-B14F-4D97-AF65-F5344CB8AC3E}">
        <p14:creationId xmlns:p14="http://schemas.microsoft.com/office/powerpoint/2010/main" val="45682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6497161-131B-4182-B377-5CF0D87B66D0}" type="datetimeFigureOut">
              <a:rPr lang="nl-NL" smtClean="0"/>
              <a:t>2-3-2018</a:t>
            </a:fld>
            <a:endParaRPr lang="nl-NL"/>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nl-NL"/>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0AA5FDC4-DCD5-473B-B53F-791189BA7EC6}" type="slidenum">
              <a:rPr lang="nl-NL" smtClean="0"/>
              <a:t>‹nr.›</a:t>
            </a:fld>
            <a:endParaRPr lang="nl-NL"/>
          </a:p>
        </p:txBody>
      </p:sp>
    </p:spTree>
    <p:extLst>
      <p:ext uri="{BB962C8B-B14F-4D97-AF65-F5344CB8AC3E}">
        <p14:creationId xmlns:p14="http://schemas.microsoft.com/office/powerpoint/2010/main" val="1494484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oogartsen.nl/oogartsen/overige_oogziekten/scheelzien_operatie_strabism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huisarts.n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a:solidFill>
                  <a:srgbClr val="FF0066"/>
                </a:solidFill>
              </a:rPr>
              <a:t>Poli</a:t>
            </a:r>
            <a:r>
              <a:rPr lang="en-US" dirty="0">
                <a:solidFill>
                  <a:srgbClr val="FF0066"/>
                </a:solidFill>
              </a:rPr>
              <a:t> </a:t>
            </a:r>
            <a:r>
              <a:rPr lang="en-US" dirty="0" err="1">
                <a:solidFill>
                  <a:srgbClr val="FF0066"/>
                </a:solidFill>
              </a:rPr>
              <a:t>oogheelkunde</a:t>
            </a:r>
            <a:endParaRPr lang="nl-NL" dirty="0">
              <a:solidFill>
                <a:srgbClr val="FF0066"/>
              </a:solidFill>
            </a:endParaRPr>
          </a:p>
        </p:txBody>
      </p:sp>
      <p:sp>
        <p:nvSpPr>
          <p:cNvPr id="3" name="Ondertitel 2"/>
          <p:cNvSpPr>
            <a:spLocks noGrp="1"/>
          </p:cNvSpPr>
          <p:nvPr>
            <p:ph type="subTitle" idx="1"/>
          </p:nvPr>
        </p:nvSpPr>
        <p:spPr/>
        <p:txBody>
          <a:bodyPr/>
          <a:lstStyle/>
          <a:p>
            <a:r>
              <a:rPr lang="en-US" i="1" dirty="0"/>
              <a:t>‘</a:t>
            </a:r>
            <a:r>
              <a:rPr lang="en-US" i="1" dirty="0" err="1"/>
              <a:t>Wat</a:t>
            </a:r>
            <a:r>
              <a:rPr lang="en-US" i="1" dirty="0"/>
              <a:t> </a:t>
            </a:r>
            <a:r>
              <a:rPr lang="en-US" i="1" dirty="0" err="1"/>
              <a:t>valt</a:t>
            </a:r>
            <a:r>
              <a:rPr lang="en-US" i="1" dirty="0"/>
              <a:t> </a:t>
            </a:r>
            <a:r>
              <a:rPr lang="en-US" i="1" dirty="0" err="1"/>
              <a:t>daar</a:t>
            </a:r>
            <a:r>
              <a:rPr lang="en-US" i="1" dirty="0"/>
              <a:t> </a:t>
            </a:r>
            <a:r>
              <a:rPr lang="en-US" i="1" dirty="0" err="1"/>
              <a:t>te</a:t>
            </a:r>
            <a:r>
              <a:rPr lang="en-US" i="1" dirty="0"/>
              <a:t> </a:t>
            </a:r>
            <a:r>
              <a:rPr lang="en-US" i="1" dirty="0" err="1"/>
              <a:t>zien</a:t>
            </a:r>
            <a:r>
              <a:rPr lang="en-US" i="1" dirty="0"/>
              <a:t>’?</a:t>
            </a:r>
            <a:endParaRPr lang="nl-NL" i="1" dirty="0"/>
          </a:p>
        </p:txBody>
      </p:sp>
    </p:spTree>
    <p:extLst>
      <p:ext uri="{BB962C8B-B14F-4D97-AF65-F5344CB8AC3E}">
        <p14:creationId xmlns:p14="http://schemas.microsoft.com/office/powerpoint/2010/main" val="799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Antwoord</a:t>
            </a:r>
            <a:endParaRPr lang="nl-NL" dirty="0"/>
          </a:p>
        </p:txBody>
      </p:sp>
      <p:sp>
        <p:nvSpPr>
          <p:cNvPr id="3" name="Tijdelijke aanduiding voor inhoud 2"/>
          <p:cNvSpPr>
            <a:spLocks noGrp="1"/>
          </p:cNvSpPr>
          <p:nvPr>
            <p:ph idx="1"/>
          </p:nvPr>
        </p:nvSpPr>
        <p:spPr/>
        <p:txBody>
          <a:bodyPr/>
          <a:lstStyle/>
          <a:p>
            <a:r>
              <a:rPr lang="nl-NL" i="1" dirty="0"/>
              <a:t>Automatische of statische perimetrie. De patiënt kijkt naar een klein lichtje in het centrum van een halve bol. Af en toe gaan er kleine lichtjes in de bol branden. De patiënt geeft aan wanneer hij/zij een lichtje ziet branden. Duur van het onderzoek: 30 minuten.</a:t>
            </a:r>
            <a:endParaRPr lang="nl-NL" dirty="0"/>
          </a:p>
        </p:txBody>
      </p:sp>
    </p:spTree>
    <p:extLst>
      <p:ext uri="{BB962C8B-B14F-4D97-AF65-F5344CB8AC3E}">
        <p14:creationId xmlns:p14="http://schemas.microsoft.com/office/powerpoint/2010/main" val="330983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FF0066"/>
                </a:solidFill>
              </a:rPr>
              <a:t>Casus 3</a:t>
            </a:r>
            <a:endParaRPr lang="nl-NL" dirty="0">
              <a:solidFill>
                <a:srgbClr val="FF0066"/>
              </a:solidFill>
            </a:endParaRPr>
          </a:p>
        </p:txBody>
      </p:sp>
      <p:sp>
        <p:nvSpPr>
          <p:cNvPr id="3" name="Tijdelijke aanduiding voor inhoud 2"/>
          <p:cNvSpPr>
            <a:spLocks noGrp="1"/>
          </p:cNvSpPr>
          <p:nvPr>
            <p:ph idx="1"/>
          </p:nvPr>
        </p:nvSpPr>
        <p:spPr/>
        <p:txBody>
          <a:bodyPr>
            <a:normAutofit/>
          </a:bodyPr>
          <a:lstStyle/>
          <a:p>
            <a:pPr lvl="0"/>
            <a:r>
              <a:rPr lang="nl-NL" dirty="0"/>
              <a:t>Mijnheer de Vries moet volgende week donderdag komen voor een staaroperatie. Mevrouw de Vries vergezelt hem. Zij willen alles weten over de gang van zaken. Mevrouw wil ook vast leren hoe ze na de operatie de ogen van haar man moet druppelen.</a:t>
            </a:r>
          </a:p>
          <a:p>
            <a:pPr lvl="0"/>
            <a:endParaRPr lang="en-US" b="1" dirty="0"/>
          </a:p>
          <a:p>
            <a:pPr marL="114300" indent="0">
              <a:buNone/>
            </a:pPr>
            <a:endParaRPr lang="nl-NL" dirty="0"/>
          </a:p>
        </p:txBody>
      </p:sp>
    </p:spTree>
    <p:extLst>
      <p:ext uri="{BB962C8B-B14F-4D97-AF65-F5344CB8AC3E}">
        <p14:creationId xmlns:p14="http://schemas.microsoft.com/office/powerpoint/2010/main" val="369787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Antwoord</a:t>
            </a:r>
            <a:endParaRPr lang="nl-NL" dirty="0"/>
          </a:p>
        </p:txBody>
      </p:sp>
      <p:sp>
        <p:nvSpPr>
          <p:cNvPr id="3" name="Tijdelijke aanduiding voor inhoud 2"/>
          <p:cNvSpPr>
            <a:spLocks noGrp="1"/>
          </p:cNvSpPr>
          <p:nvPr>
            <p:ph idx="1"/>
          </p:nvPr>
        </p:nvSpPr>
        <p:spPr/>
        <p:txBody>
          <a:bodyPr/>
          <a:lstStyle/>
          <a:p>
            <a:pPr lvl="0"/>
            <a:r>
              <a:rPr lang="nl-NL" i="1" dirty="0"/>
              <a:t>Een staaroperatie kan het gezichtsvermogen vrijwel volledig hertellen. Tijdens de staaroperatie haalt de chirurg de troebele lens uit het oog en vervangt deze door een kunstlens</a:t>
            </a:r>
          </a:p>
          <a:p>
            <a:pPr lvl="0"/>
            <a:r>
              <a:rPr lang="nl-NL" b="1" i="1" dirty="0"/>
              <a:t>http://www.patientenverenigingstaar.nl/index.php?option=com_content&amp;view=article&amp;id=52&amp;Itemid=54</a:t>
            </a:r>
          </a:p>
          <a:p>
            <a:endParaRPr lang="nl-NL" dirty="0"/>
          </a:p>
        </p:txBody>
      </p:sp>
    </p:spTree>
    <p:extLst>
      <p:ext uri="{BB962C8B-B14F-4D97-AF65-F5344CB8AC3E}">
        <p14:creationId xmlns:p14="http://schemas.microsoft.com/office/powerpoint/2010/main" val="242820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rgbClr val="FF0066"/>
                </a:solidFill>
              </a:rPr>
              <a:t>Oog</a:t>
            </a:r>
            <a:r>
              <a:rPr lang="en-US" dirty="0">
                <a:solidFill>
                  <a:srgbClr val="FF0066"/>
                </a:solidFill>
              </a:rPr>
              <a:t> </a:t>
            </a:r>
            <a:r>
              <a:rPr lang="en-US" dirty="0" err="1">
                <a:solidFill>
                  <a:srgbClr val="FF0066"/>
                </a:solidFill>
              </a:rPr>
              <a:t>druppelen</a:t>
            </a:r>
            <a:endParaRPr lang="nl-NL" dirty="0">
              <a:solidFill>
                <a:srgbClr val="FF0066"/>
              </a:solidFill>
            </a:endParaRPr>
          </a:p>
        </p:txBody>
      </p:sp>
      <p:sp>
        <p:nvSpPr>
          <p:cNvPr id="3" name="Tijdelijke aanduiding voor inhoud 2"/>
          <p:cNvSpPr>
            <a:spLocks noGrp="1"/>
          </p:cNvSpPr>
          <p:nvPr>
            <p:ph idx="1"/>
          </p:nvPr>
        </p:nvSpPr>
        <p:spPr/>
        <p:txBody>
          <a:bodyPr/>
          <a:lstStyle/>
          <a:p>
            <a:r>
              <a:rPr lang="en-US" dirty="0" err="1"/>
              <a:t>Steriel</a:t>
            </a:r>
            <a:r>
              <a:rPr lang="en-US" dirty="0"/>
              <a:t> </a:t>
            </a:r>
            <a:r>
              <a:rPr lang="en-US" dirty="0" err="1"/>
              <a:t>werken</a:t>
            </a:r>
            <a:endParaRPr lang="en-US" dirty="0"/>
          </a:p>
          <a:p>
            <a:r>
              <a:rPr lang="en-US" dirty="0"/>
              <a:t>Let op </a:t>
            </a:r>
            <a:r>
              <a:rPr lang="en-US" dirty="0" err="1"/>
              <a:t>houdbaarheidsdatum</a:t>
            </a:r>
            <a:endParaRPr lang="en-US" dirty="0"/>
          </a:p>
          <a:p>
            <a:r>
              <a:rPr lang="en-US" dirty="0"/>
              <a:t>Patient </a:t>
            </a:r>
            <a:r>
              <a:rPr lang="en-US" dirty="0" err="1"/>
              <a:t>naar</a:t>
            </a:r>
            <a:r>
              <a:rPr lang="en-US" dirty="0"/>
              <a:t> </a:t>
            </a:r>
            <a:r>
              <a:rPr lang="en-US" dirty="0" err="1"/>
              <a:t>boven</a:t>
            </a:r>
            <a:r>
              <a:rPr lang="en-US" dirty="0"/>
              <a:t> </a:t>
            </a:r>
            <a:r>
              <a:rPr lang="en-US" dirty="0" err="1"/>
              <a:t>kijken</a:t>
            </a:r>
            <a:endParaRPr lang="en-US" dirty="0"/>
          </a:p>
          <a:p>
            <a:r>
              <a:rPr lang="en-US" dirty="0" err="1"/>
              <a:t>Onderste</a:t>
            </a:r>
            <a:r>
              <a:rPr lang="en-US" dirty="0"/>
              <a:t> </a:t>
            </a:r>
            <a:r>
              <a:rPr lang="en-US" dirty="0" err="1"/>
              <a:t>ooglid</a:t>
            </a:r>
            <a:r>
              <a:rPr lang="en-US" dirty="0"/>
              <a:t> met </a:t>
            </a:r>
            <a:r>
              <a:rPr lang="en-US" dirty="0" err="1"/>
              <a:t>steriel</a:t>
            </a:r>
            <a:r>
              <a:rPr lang="en-US" dirty="0"/>
              <a:t> </a:t>
            </a:r>
            <a:r>
              <a:rPr lang="en-US" dirty="0" err="1"/>
              <a:t>gaasje</a:t>
            </a:r>
            <a:r>
              <a:rPr lang="en-US" dirty="0"/>
              <a:t> </a:t>
            </a:r>
            <a:r>
              <a:rPr lang="en-US" dirty="0" err="1"/>
              <a:t>naar</a:t>
            </a:r>
            <a:r>
              <a:rPr lang="en-US" dirty="0"/>
              <a:t> </a:t>
            </a:r>
            <a:r>
              <a:rPr lang="en-US" dirty="0" err="1"/>
              <a:t>beneden</a:t>
            </a:r>
            <a:r>
              <a:rPr lang="en-US" dirty="0"/>
              <a:t> </a:t>
            </a:r>
            <a:r>
              <a:rPr lang="en-US" dirty="0" err="1"/>
              <a:t>trekken</a:t>
            </a:r>
            <a:endParaRPr lang="en-US" dirty="0"/>
          </a:p>
          <a:p>
            <a:r>
              <a:rPr lang="en-US" dirty="0" err="1"/>
              <a:t>Druppel</a:t>
            </a:r>
            <a:r>
              <a:rPr lang="en-US" dirty="0"/>
              <a:t> in </a:t>
            </a:r>
            <a:r>
              <a:rPr lang="en-US" dirty="0" err="1"/>
              <a:t>conjunctivale</a:t>
            </a:r>
            <a:r>
              <a:rPr lang="en-US" dirty="0"/>
              <a:t> </a:t>
            </a:r>
            <a:r>
              <a:rPr lang="en-US" dirty="0" err="1"/>
              <a:t>oogzak</a:t>
            </a:r>
            <a:endParaRPr lang="en-US" dirty="0"/>
          </a:p>
          <a:p>
            <a:r>
              <a:rPr lang="en-US" dirty="0" err="1"/>
              <a:t>Traanbuis</a:t>
            </a:r>
            <a:r>
              <a:rPr lang="en-US" dirty="0"/>
              <a:t> 1 </a:t>
            </a:r>
            <a:r>
              <a:rPr lang="en-US" dirty="0" err="1"/>
              <a:t>minuut</a:t>
            </a:r>
            <a:r>
              <a:rPr lang="en-US" dirty="0"/>
              <a:t> </a:t>
            </a:r>
            <a:r>
              <a:rPr lang="en-US" dirty="0" err="1"/>
              <a:t>dichtdrukken</a:t>
            </a:r>
            <a:endParaRPr lang="en-US" dirty="0"/>
          </a:p>
          <a:p>
            <a:r>
              <a:rPr lang="en-US" dirty="0" err="1"/>
              <a:t>Onderste</a:t>
            </a:r>
            <a:r>
              <a:rPr lang="en-US" dirty="0"/>
              <a:t> </a:t>
            </a:r>
            <a:r>
              <a:rPr lang="en-US" dirty="0" err="1"/>
              <a:t>ooglid</a:t>
            </a:r>
            <a:r>
              <a:rPr lang="en-US" dirty="0"/>
              <a:t> </a:t>
            </a:r>
            <a:r>
              <a:rPr lang="en-US" dirty="0" err="1"/>
              <a:t>loslaten</a:t>
            </a:r>
            <a:r>
              <a:rPr lang="en-US" dirty="0"/>
              <a:t> en </a:t>
            </a:r>
            <a:r>
              <a:rPr lang="en-US" dirty="0" err="1"/>
              <a:t>knipperen</a:t>
            </a:r>
            <a:r>
              <a:rPr lang="en-US" dirty="0"/>
              <a:t> met </a:t>
            </a:r>
            <a:r>
              <a:rPr lang="en-US" dirty="0" err="1"/>
              <a:t>ogen</a:t>
            </a:r>
            <a:endParaRPr lang="nl-NL" dirty="0"/>
          </a:p>
        </p:txBody>
      </p:sp>
    </p:spTree>
    <p:extLst>
      <p:ext uri="{BB962C8B-B14F-4D97-AF65-F5344CB8AC3E}">
        <p14:creationId xmlns:p14="http://schemas.microsoft.com/office/powerpoint/2010/main" val="321042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FF0066"/>
                </a:solidFill>
              </a:rPr>
              <a:t>Casus 4</a:t>
            </a:r>
            <a:endParaRPr lang="nl-NL" dirty="0">
              <a:solidFill>
                <a:srgbClr val="FF0066"/>
              </a:solidFill>
            </a:endParaRPr>
          </a:p>
        </p:txBody>
      </p:sp>
      <p:sp>
        <p:nvSpPr>
          <p:cNvPr id="3" name="Tijdelijke aanduiding voor inhoud 2"/>
          <p:cNvSpPr>
            <a:spLocks noGrp="1"/>
          </p:cNvSpPr>
          <p:nvPr>
            <p:ph idx="1"/>
          </p:nvPr>
        </p:nvSpPr>
        <p:spPr/>
        <p:txBody>
          <a:bodyPr>
            <a:normAutofit/>
          </a:bodyPr>
          <a:lstStyle/>
          <a:p>
            <a:pPr lvl="0"/>
            <a:r>
              <a:rPr lang="nl-NL" dirty="0"/>
              <a:t>Mijnheer Donker krijgt over een uur een laserbehandeling in verband met een scheurtje in het netvlies. Het is een spoedbehandeling. Mijnheer is zenuwachtig en wil graag weten wat hem te wachten staat.</a:t>
            </a:r>
          </a:p>
          <a:p>
            <a:pPr lvl="0"/>
            <a:endParaRPr lang="en-US" dirty="0"/>
          </a:p>
          <a:p>
            <a:endParaRPr lang="nl-NL" dirty="0"/>
          </a:p>
        </p:txBody>
      </p:sp>
    </p:spTree>
    <p:extLst>
      <p:ext uri="{BB962C8B-B14F-4D97-AF65-F5344CB8AC3E}">
        <p14:creationId xmlns:p14="http://schemas.microsoft.com/office/powerpoint/2010/main" val="143222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Antwoord</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b="1" dirty="0"/>
              <a:t>Hoe gaat de behandeling in zijn werk?</a:t>
            </a:r>
            <a:endParaRPr lang="nl-NL" dirty="0"/>
          </a:p>
          <a:p>
            <a:r>
              <a:rPr lang="nl-NL" dirty="0"/>
              <a:t>U hoeft thuis geen speciale voorbereidingen te treffen. Eenmaal op de polikliniek wordt begonnen met het druppelen van het te behandelen oog om de pupil te verwijden of te vernauwen. Of de pupil verwijd of vernauwd wordt is afhankelijk van het soort laserbehandeling. Vervolgens wordt het oog verdoofd met een verdovende oogdruppel. In sommige gevallen gebeurt het verdoven door middel van een injectie onder de oogbol. Er wordt een glazen lensje op het hoornvlies geplaatst dat tijdens de behandeling wordt vastgehouden door de oogarts en waardoor de laserstralen op de te behandelen plek worden gericht. De behandeling zal 15 tot 45 minuten in beslag nemen. De lichtflitsen die men ziet worden vaak als onaangenaam vervaren.</a:t>
            </a:r>
          </a:p>
          <a:p>
            <a:endParaRPr lang="nl-NL" dirty="0"/>
          </a:p>
          <a:p>
            <a:r>
              <a:rPr lang="nl-NL" dirty="0"/>
              <a:t>Direct na de behandeling is de kans groot dat u minder scherp ziet door de lichtflitsen en de toegediende oogdruppels. Soms wordt een oogverband met oogzalf aangebracht om het oog rust te geven.</a:t>
            </a:r>
          </a:p>
          <a:p>
            <a:endParaRPr lang="nl-NL" dirty="0"/>
          </a:p>
        </p:txBody>
      </p:sp>
    </p:spTree>
    <p:extLst>
      <p:ext uri="{BB962C8B-B14F-4D97-AF65-F5344CB8AC3E}">
        <p14:creationId xmlns:p14="http://schemas.microsoft.com/office/powerpoint/2010/main" val="256564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FF0066"/>
                </a:solidFill>
              </a:rPr>
              <a:t>Casus 5</a:t>
            </a:r>
            <a:endParaRPr lang="nl-NL" dirty="0">
              <a:solidFill>
                <a:srgbClr val="FF0066"/>
              </a:solidFill>
            </a:endParaRPr>
          </a:p>
        </p:txBody>
      </p:sp>
      <p:sp>
        <p:nvSpPr>
          <p:cNvPr id="3" name="Tijdelijke aanduiding voor inhoud 2"/>
          <p:cNvSpPr>
            <a:spLocks noGrp="1"/>
          </p:cNvSpPr>
          <p:nvPr>
            <p:ph idx="1"/>
          </p:nvPr>
        </p:nvSpPr>
        <p:spPr/>
        <p:txBody>
          <a:bodyPr/>
          <a:lstStyle/>
          <a:p>
            <a:pPr lvl="0"/>
            <a:r>
              <a:rPr lang="nl-NL" dirty="0" err="1"/>
              <a:t>Heleen</a:t>
            </a:r>
            <a:r>
              <a:rPr lang="nl-NL" dirty="0"/>
              <a:t>, 18 jaar, zal over 2 weken opgeroepen worden voor een strabismusoperatie. Zij wil graag informatie.</a:t>
            </a:r>
          </a:p>
          <a:p>
            <a:endParaRPr lang="en-US" dirty="0"/>
          </a:p>
          <a:p>
            <a:r>
              <a:rPr lang="nl-NL" dirty="0">
                <a:hlinkClick r:id="rId2"/>
              </a:rPr>
              <a:t>http://www.oogartsen.nl/oogartsen/overige_oogziekten/scheelzien_operatie_strabismus/</a:t>
            </a:r>
            <a:endParaRPr lang="nl-NL" dirty="0"/>
          </a:p>
          <a:p>
            <a:endParaRPr lang="nl-NL" dirty="0"/>
          </a:p>
        </p:txBody>
      </p:sp>
    </p:spTree>
    <p:extLst>
      <p:ext uri="{BB962C8B-B14F-4D97-AF65-F5344CB8AC3E}">
        <p14:creationId xmlns:p14="http://schemas.microsoft.com/office/powerpoint/2010/main" val="337095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br>
            <a:r>
              <a:rPr lang="nl-NL" dirty="0">
                <a:solidFill>
                  <a:srgbClr val="FF0066"/>
                </a:solidFill>
              </a:rPr>
              <a:t>Je loopt stage bij de </a:t>
            </a:r>
            <a:r>
              <a:rPr lang="nl-NL" dirty="0" err="1">
                <a:solidFill>
                  <a:srgbClr val="FF0066"/>
                </a:solidFill>
              </a:rPr>
              <a:t>jGZ</a:t>
            </a:r>
            <a:r>
              <a:rPr lang="nl-NL" dirty="0">
                <a:solidFill>
                  <a:srgbClr val="FF0066"/>
                </a:solidFill>
              </a:rPr>
              <a:t>.</a:t>
            </a:r>
            <a:br>
              <a:rPr lang="nl-NL" dirty="0">
                <a:solidFill>
                  <a:srgbClr val="FF0066"/>
                </a:solidFill>
              </a:rPr>
            </a:br>
            <a:endParaRPr lang="nl-NL" dirty="0">
              <a:solidFill>
                <a:srgbClr val="FF0066"/>
              </a:solidFill>
            </a:endParaRPr>
          </a:p>
        </p:txBody>
      </p:sp>
      <p:sp>
        <p:nvSpPr>
          <p:cNvPr id="3" name="Tijdelijke aanduiding voor inhoud 2"/>
          <p:cNvSpPr>
            <a:spLocks noGrp="1"/>
          </p:cNvSpPr>
          <p:nvPr>
            <p:ph idx="1"/>
          </p:nvPr>
        </p:nvSpPr>
        <p:spPr/>
        <p:txBody>
          <a:bodyPr/>
          <a:lstStyle/>
          <a:p>
            <a:r>
              <a:rPr lang="nl-NL" dirty="0"/>
              <a:t>Je gaat overmorgen met de je begeleidster naar groep 2 van basisschool “De Morgenster”  om de kinderen voor te bereiden op de screening (</a:t>
            </a:r>
            <a:r>
              <a:rPr lang="nl-NL" b="1" dirty="0"/>
              <a:t>visustest en </a:t>
            </a:r>
            <a:r>
              <a:rPr lang="nl-NL" b="1" dirty="0" err="1"/>
              <a:t>dieptezien</a:t>
            </a:r>
            <a:r>
              <a:rPr lang="nl-NL" dirty="0"/>
              <a:t>) die jullie daar gaan doen. Het is bij deze dienst de gewoonte dat voorafgaand aan de screening de kinderen uitgebreid uitleg krijgen over het hoe en waarom. Jullie hebben afgesproken dat jij deze keer in de groep uitlegt wat jullie gaan doen.</a:t>
            </a:r>
          </a:p>
          <a:p>
            <a:endParaRPr lang="en-US" dirty="0"/>
          </a:p>
          <a:p>
            <a:r>
              <a:rPr lang="en-US" dirty="0" err="1"/>
              <a:t>Wat</a:t>
            </a:r>
            <a:r>
              <a:rPr lang="en-US" dirty="0"/>
              <a:t> leg je </a:t>
            </a:r>
            <a:r>
              <a:rPr lang="en-US" dirty="0" err="1"/>
              <a:t>uit</a:t>
            </a:r>
            <a:r>
              <a:rPr lang="en-US" dirty="0"/>
              <a:t>?</a:t>
            </a:r>
            <a:endParaRPr lang="nl-NL" dirty="0"/>
          </a:p>
        </p:txBody>
      </p:sp>
    </p:spTree>
    <p:extLst>
      <p:ext uri="{BB962C8B-B14F-4D97-AF65-F5344CB8AC3E}">
        <p14:creationId xmlns:p14="http://schemas.microsoft.com/office/powerpoint/2010/main" val="1109683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rgbClr val="FF0066"/>
                </a:solidFill>
              </a:rPr>
              <a:t>Visustest</a:t>
            </a:r>
            <a:r>
              <a:rPr lang="en-US" dirty="0">
                <a:solidFill>
                  <a:srgbClr val="FF0066"/>
                </a:solidFill>
              </a:rPr>
              <a:t> en </a:t>
            </a:r>
            <a:r>
              <a:rPr lang="en-US" dirty="0" err="1">
                <a:solidFill>
                  <a:srgbClr val="FF0066"/>
                </a:solidFill>
              </a:rPr>
              <a:t>dieptezien</a:t>
            </a:r>
            <a:endParaRPr lang="nl-NL" dirty="0">
              <a:solidFill>
                <a:srgbClr val="FF0066"/>
              </a:solidFill>
            </a:endParaRPr>
          </a:p>
        </p:txBody>
      </p:sp>
      <p:sp>
        <p:nvSpPr>
          <p:cNvPr id="3" name="Tijdelijke aanduiding voor inhoud 2"/>
          <p:cNvSpPr>
            <a:spLocks noGrp="1"/>
          </p:cNvSpPr>
          <p:nvPr>
            <p:ph idx="1"/>
          </p:nvPr>
        </p:nvSpPr>
        <p:spPr/>
        <p:txBody>
          <a:bodyPr/>
          <a:lstStyle/>
          <a:p>
            <a:r>
              <a:rPr lang="en-US" dirty="0" err="1"/>
              <a:t>Visustest</a:t>
            </a:r>
            <a:r>
              <a:rPr lang="en-US" dirty="0"/>
              <a:t> = hoe </a:t>
            </a:r>
            <a:r>
              <a:rPr lang="en-US" dirty="0" err="1"/>
              <a:t>scherp</a:t>
            </a:r>
            <a:r>
              <a:rPr lang="en-US" dirty="0"/>
              <a:t> </a:t>
            </a:r>
            <a:r>
              <a:rPr lang="en-US" dirty="0" err="1"/>
              <a:t>een</a:t>
            </a:r>
            <a:r>
              <a:rPr lang="en-US" dirty="0"/>
              <a:t> kind </a:t>
            </a:r>
            <a:r>
              <a:rPr lang="en-US" dirty="0" err="1"/>
              <a:t>kan</a:t>
            </a:r>
            <a:r>
              <a:rPr lang="en-US" dirty="0"/>
              <a:t> </a:t>
            </a:r>
            <a:r>
              <a:rPr lang="en-US" dirty="0" err="1"/>
              <a:t>zien</a:t>
            </a:r>
            <a:endParaRPr lang="en-US" dirty="0"/>
          </a:p>
          <a:p>
            <a:endParaRPr lang="en-US" dirty="0"/>
          </a:p>
          <a:p>
            <a:r>
              <a:rPr lang="en-US" dirty="0" err="1"/>
              <a:t>Dieptezientest</a:t>
            </a:r>
            <a:r>
              <a:rPr lang="en-US" dirty="0"/>
              <a:t> = </a:t>
            </a:r>
            <a:r>
              <a:rPr lang="en-US" dirty="0" err="1"/>
              <a:t>belangrijk</a:t>
            </a:r>
            <a:r>
              <a:rPr lang="en-US" dirty="0"/>
              <a:t> </a:t>
            </a:r>
            <a:r>
              <a:rPr lang="en-US" dirty="0" err="1"/>
              <a:t>voor</a:t>
            </a:r>
            <a:r>
              <a:rPr lang="en-US" dirty="0"/>
              <a:t> het </a:t>
            </a:r>
            <a:r>
              <a:rPr lang="en-US" dirty="0" err="1"/>
              <a:t>vinden</a:t>
            </a:r>
            <a:r>
              <a:rPr lang="en-US" dirty="0"/>
              <a:t> van </a:t>
            </a:r>
            <a:r>
              <a:rPr lang="en-US"/>
              <a:t>amblyopie</a:t>
            </a:r>
            <a:endParaRPr lang="nl-NL"/>
          </a:p>
        </p:txBody>
      </p:sp>
    </p:spTree>
    <p:extLst>
      <p:ext uri="{BB962C8B-B14F-4D97-AF65-F5344CB8AC3E}">
        <p14:creationId xmlns:p14="http://schemas.microsoft.com/office/powerpoint/2010/main" val="336010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a:solidFill>
                  <a:srgbClr val="FF0066"/>
                </a:solidFill>
              </a:rPr>
              <a:t>Welke</a:t>
            </a:r>
            <a:r>
              <a:rPr lang="en-US" dirty="0">
                <a:solidFill>
                  <a:srgbClr val="FF0066"/>
                </a:solidFill>
              </a:rPr>
              <a:t> </a:t>
            </a:r>
            <a:r>
              <a:rPr lang="en-US" dirty="0" err="1">
                <a:solidFill>
                  <a:srgbClr val="FF0066"/>
                </a:solidFill>
              </a:rPr>
              <a:t>aandoeningen</a:t>
            </a:r>
            <a:r>
              <a:rPr lang="en-US" dirty="0">
                <a:solidFill>
                  <a:srgbClr val="FF0066"/>
                </a:solidFill>
              </a:rPr>
              <a:t> </a:t>
            </a:r>
            <a:r>
              <a:rPr lang="en-US" dirty="0" err="1">
                <a:solidFill>
                  <a:srgbClr val="FF0066"/>
                </a:solidFill>
              </a:rPr>
              <a:t>kom</a:t>
            </a:r>
            <a:r>
              <a:rPr lang="en-US" dirty="0">
                <a:solidFill>
                  <a:srgbClr val="FF0066"/>
                </a:solidFill>
              </a:rPr>
              <a:t> je </a:t>
            </a:r>
            <a:r>
              <a:rPr lang="en-US" dirty="0" err="1">
                <a:solidFill>
                  <a:srgbClr val="FF0066"/>
                </a:solidFill>
              </a:rPr>
              <a:t>tegen</a:t>
            </a:r>
            <a:r>
              <a:rPr lang="en-US" dirty="0">
                <a:solidFill>
                  <a:srgbClr val="FF0066"/>
                </a:solidFill>
              </a:rPr>
              <a:t>?</a:t>
            </a:r>
            <a:endParaRPr lang="nl-NL" dirty="0">
              <a:solidFill>
                <a:srgbClr val="FF0066"/>
              </a:solidFill>
            </a:endParaRPr>
          </a:p>
        </p:txBody>
      </p:sp>
      <p:sp>
        <p:nvSpPr>
          <p:cNvPr id="3" name="Tijdelijke aanduiding voor inhoud 2"/>
          <p:cNvSpPr>
            <a:spLocks noGrp="1"/>
          </p:cNvSpPr>
          <p:nvPr>
            <p:ph idx="1"/>
          </p:nvPr>
        </p:nvSpPr>
        <p:spPr/>
        <p:txBody>
          <a:bodyPr>
            <a:normAutofit lnSpcReduction="10000"/>
          </a:bodyPr>
          <a:lstStyle/>
          <a:p>
            <a:r>
              <a:rPr lang="en-US" dirty="0" err="1"/>
              <a:t>Conjuctivitis</a:t>
            </a:r>
            <a:endParaRPr lang="en-US" dirty="0"/>
          </a:p>
          <a:p>
            <a:r>
              <a:rPr lang="en-US" dirty="0"/>
              <a:t>Cornea </a:t>
            </a:r>
            <a:r>
              <a:rPr lang="en-US" dirty="0" err="1"/>
              <a:t>afwijkingen</a:t>
            </a:r>
            <a:r>
              <a:rPr lang="en-US" dirty="0"/>
              <a:t> &gt; Keratitis</a:t>
            </a:r>
          </a:p>
          <a:p>
            <a:r>
              <a:rPr lang="en-US" dirty="0"/>
              <a:t>Uveitis &gt; </a:t>
            </a:r>
            <a:r>
              <a:rPr lang="en-US" dirty="0" err="1"/>
              <a:t>vaatvliesontsteking</a:t>
            </a:r>
            <a:endParaRPr lang="en-US" dirty="0"/>
          </a:p>
          <a:p>
            <a:r>
              <a:rPr lang="en-US" dirty="0" err="1"/>
              <a:t>Glaucoom</a:t>
            </a:r>
            <a:endParaRPr lang="en-US" dirty="0"/>
          </a:p>
          <a:p>
            <a:r>
              <a:rPr lang="en-US" dirty="0"/>
              <a:t>Cataract</a:t>
            </a:r>
          </a:p>
          <a:p>
            <a:r>
              <a:rPr lang="en-US" dirty="0" err="1"/>
              <a:t>Retinopathie</a:t>
            </a:r>
            <a:r>
              <a:rPr lang="en-US" dirty="0"/>
              <a:t> &gt; HVZ &amp; DM</a:t>
            </a:r>
          </a:p>
          <a:p>
            <a:r>
              <a:rPr lang="en-US" dirty="0" err="1"/>
              <a:t>Maculadegeneratie</a:t>
            </a:r>
            <a:endParaRPr lang="en-US" dirty="0"/>
          </a:p>
          <a:p>
            <a:r>
              <a:rPr lang="en-US" dirty="0" err="1"/>
              <a:t>Strabisme</a:t>
            </a:r>
            <a:r>
              <a:rPr lang="en-US" dirty="0"/>
              <a:t> &gt; </a:t>
            </a:r>
            <a:r>
              <a:rPr lang="en-US" dirty="0" err="1"/>
              <a:t>Amblyopie</a:t>
            </a:r>
            <a:endParaRPr lang="en-US" dirty="0"/>
          </a:p>
          <a:p>
            <a:r>
              <a:rPr lang="en-US" dirty="0" err="1"/>
              <a:t>Refractieafwijkingen</a:t>
            </a:r>
            <a:r>
              <a:rPr lang="en-US" dirty="0"/>
              <a:t> &gt; </a:t>
            </a:r>
            <a:r>
              <a:rPr lang="en-US" dirty="0" err="1"/>
              <a:t>Myopie</a:t>
            </a:r>
            <a:r>
              <a:rPr lang="en-US" dirty="0"/>
              <a:t> &amp; </a:t>
            </a:r>
            <a:r>
              <a:rPr lang="en-US" dirty="0" err="1"/>
              <a:t>Hypermetropie</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631578"/>
            <a:ext cx="3281561" cy="243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17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rgbClr val="FF0066"/>
                </a:solidFill>
              </a:rPr>
              <a:t>Aanvullend</a:t>
            </a:r>
            <a:r>
              <a:rPr lang="en-US" dirty="0">
                <a:solidFill>
                  <a:srgbClr val="FF0066"/>
                </a:solidFill>
              </a:rPr>
              <a:t> </a:t>
            </a:r>
            <a:r>
              <a:rPr lang="en-US" dirty="0" err="1">
                <a:solidFill>
                  <a:srgbClr val="FF0066"/>
                </a:solidFill>
              </a:rPr>
              <a:t>onderzoek</a:t>
            </a:r>
            <a:endParaRPr lang="nl-NL" dirty="0">
              <a:solidFill>
                <a:srgbClr val="FF0066"/>
              </a:solidFill>
            </a:endParaRPr>
          </a:p>
        </p:txBody>
      </p:sp>
      <p:sp>
        <p:nvSpPr>
          <p:cNvPr id="3" name="Tijdelijke aanduiding voor inhoud 2"/>
          <p:cNvSpPr>
            <a:spLocks noGrp="1"/>
          </p:cNvSpPr>
          <p:nvPr>
            <p:ph idx="1"/>
          </p:nvPr>
        </p:nvSpPr>
        <p:spPr/>
        <p:txBody>
          <a:bodyPr>
            <a:normAutofit lnSpcReduction="10000"/>
          </a:bodyPr>
          <a:lstStyle/>
          <a:p>
            <a:r>
              <a:rPr lang="en-US" dirty="0" err="1"/>
              <a:t>Visusmeting</a:t>
            </a:r>
            <a:endParaRPr lang="en-US" dirty="0"/>
          </a:p>
          <a:p>
            <a:r>
              <a:rPr lang="en-US" dirty="0" err="1"/>
              <a:t>Oftalmoscopie</a:t>
            </a:r>
            <a:r>
              <a:rPr lang="en-US" dirty="0"/>
              <a:t> / </a:t>
            </a:r>
            <a:r>
              <a:rPr lang="en-US" dirty="0" err="1"/>
              <a:t>spleetlamp</a:t>
            </a:r>
            <a:endParaRPr lang="en-US" dirty="0"/>
          </a:p>
          <a:p>
            <a:r>
              <a:rPr lang="en-US" dirty="0" err="1"/>
              <a:t>Tonometrie</a:t>
            </a:r>
            <a:endParaRPr lang="en-US" dirty="0"/>
          </a:p>
          <a:p>
            <a:r>
              <a:rPr lang="en-US" dirty="0" err="1"/>
              <a:t>Perimetrie</a:t>
            </a:r>
            <a:endParaRPr lang="en-US" dirty="0"/>
          </a:p>
          <a:p>
            <a:r>
              <a:rPr lang="en-US" dirty="0" err="1"/>
              <a:t>Fluorescentieangiografie</a:t>
            </a:r>
            <a:endParaRPr lang="en-US" dirty="0"/>
          </a:p>
          <a:p>
            <a:endParaRPr lang="en-US" dirty="0"/>
          </a:p>
          <a:p>
            <a:pPr marL="114300" indent="0">
              <a:buNone/>
            </a:pPr>
            <a:r>
              <a:rPr lang="en-US" dirty="0" err="1"/>
              <a:t>Opdracht</a:t>
            </a:r>
            <a:r>
              <a:rPr lang="en-US" dirty="0"/>
              <a:t>:</a:t>
            </a:r>
          </a:p>
          <a:p>
            <a:pPr marL="114300" indent="0">
              <a:buNone/>
            </a:pPr>
            <a:r>
              <a:rPr lang="en-US" b="1" dirty="0" err="1">
                <a:solidFill>
                  <a:srgbClr val="FF0000"/>
                </a:solidFill>
              </a:rPr>
              <a:t>Geef</a:t>
            </a:r>
            <a:r>
              <a:rPr lang="en-US" b="1" dirty="0">
                <a:solidFill>
                  <a:srgbClr val="FF0000"/>
                </a:solidFill>
              </a:rPr>
              <a:t> </a:t>
            </a:r>
            <a:r>
              <a:rPr lang="en-US" b="1" dirty="0" err="1">
                <a:solidFill>
                  <a:srgbClr val="FF0000"/>
                </a:solidFill>
              </a:rPr>
              <a:t>een</a:t>
            </a:r>
            <a:r>
              <a:rPr lang="en-US" b="1" dirty="0">
                <a:solidFill>
                  <a:srgbClr val="FF0000"/>
                </a:solidFill>
              </a:rPr>
              <a:t> </a:t>
            </a:r>
            <a:r>
              <a:rPr lang="en-US" b="1" dirty="0" err="1">
                <a:solidFill>
                  <a:srgbClr val="FF0000"/>
                </a:solidFill>
              </a:rPr>
              <a:t>korte</a:t>
            </a:r>
            <a:r>
              <a:rPr lang="en-US" b="1" dirty="0">
                <a:solidFill>
                  <a:srgbClr val="FF0000"/>
                </a:solidFill>
              </a:rPr>
              <a:t> </a:t>
            </a:r>
            <a:r>
              <a:rPr lang="en-US" b="1" dirty="0" err="1">
                <a:solidFill>
                  <a:srgbClr val="FF0000"/>
                </a:solidFill>
              </a:rPr>
              <a:t>omschrijving</a:t>
            </a:r>
            <a:r>
              <a:rPr lang="en-US" b="1" dirty="0">
                <a:solidFill>
                  <a:srgbClr val="FF0000"/>
                </a:solidFill>
              </a:rPr>
              <a:t> </a:t>
            </a:r>
          </a:p>
          <a:p>
            <a:pPr marL="114300" indent="0">
              <a:buNone/>
            </a:pPr>
            <a:r>
              <a:rPr lang="en-US" b="1" dirty="0">
                <a:solidFill>
                  <a:srgbClr val="FF0000"/>
                </a:solidFill>
              </a:rPr>
              <a:t>van </a:t>
            </a:r>
            <a:r>
              <a:rPr lang="en-US" b="1" dirty="0" err="1">
                <a:solidFill>
                  <a:srgbClr val="FF0000"/>
                </a:solidFill>
              </a:rPr>
              <a:t>bovenstaande</a:t>
            </a:r>
            <a:r>
              <a:rPr lang="en-US" b="1" dirty="0">
                <a:solidFill>
                  <a:srgbClr val="FF0000"/>
                </a:solidFill>
              </a:rPr>
              <a:t> </a:t>
            </a:r>
            <a:r>
              <a:rPr lang="en-US" b="1" dirty="0" err="1">
                <a:solidFill>
                  <a:srgbClr val="FF0000"/>
                </a:solidFill>
              </a:rPr>
              <a:t>onderzoeken</a:t>
            </a:r>
            <a:r>
              <a:rPr lang="en-US" b="1" dirty="0">
                <a:solidFill>
                  <a:srgbClr val="FF0000"/>
                </a:solidFill>
              </a:rPr>
              <a:t>.</a:t>
            </a:r>
            <a:endParaRPr lang="nl-NL"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933" y="2489133"/>
            <a:ext cx="2985161" cy="223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37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rgbClr val="FF0066"/>
                </a:solidFill>
              </a:rPr>
              <a:t>Antwoorden</a:t>
            </a:r>
            <a:r>
              <a:rPr lang="en-US" dirty="0">
                <a:solidFill>
                  <a:srgbClr val="FF0066"/>
                </a:solidFill>
              </a:rPr>
              <a:t>:</a:t>
            </a:r>
            <a:endParaRPr lang="nl-NL" dirty="0">
              <a:solidFill>
                <a:srgbClr val="FF0066"/>
              </a:solidFill>
            </a:endParaRPr>
          </a:p>
        </p:txBody>
      </p:sp>
      <p:sp>
        <p:nvSpPr>
          <p:cNvPr id="3" name="Tijdelijke aanduiding voor inhoud 2"/>
          <p:cNvSpPr>
            <a:spLocks noGrp="1"/>
          </p:cNvSpPr>
          <p:nvPr>
            <p:ph idx="1"/>
          </p:nvPr>
        </p:nvSpPr>
        <p:spPr/>
        <p:txBody>
          <a:bodyPr>
            <a:normAutofit fontScale="85000" lnSpcReduction="20000"/>
          </a:bodyPr>
          <a:lstStyle/>
          <a:p>
            <a:r>
              <a:rPr lang="en-US" dirty="0" err="1"/>
              <a:t>Visusmeting</a:t>
            </a:r>
            <a:r>
              <a:rPr lang="en-US" dirty="0"/>
              <a:t> = meting van </a:t>
            </a:r>
            <a:r>
              <a:rPr lang="en-US" dirty="0" err="1"/>
              <a:t>gezichtsscherpte</a:t>
            </a:r>
            <a:endParaRPr lang="en-US" dirty="0"/>
          </a:p>
          <a:p>
            <a:endParaRPr lang="en-US" dirty="0"/>
          </a:p>
          <a:p>
            <a:r>
              <a:rPr lang="en-US" dirty="0" err="1"/>
              <a:t>Oftalmoscopie</a:t>
            </a:r>
            <a:r>
              <a:rPr lang="en-US" dirty="0"/>
              <a:t> / </a:t>
            </a:r>
            <a:r>
              <a:rPr lang="en-US" dirty="0" err="1"/>
              <a:t>spleetlamp</a:t>
            </a:r>
            <a:r>
              <a:rPr lang="en-US" dirty="0"/>
              <a:t> = met </a:t>
            </a:r>
            <a:r>
              <a:rPr lang="en-US" dirty="0" err="1"/>
              <a:t>een</a:t>
            </a:r>
            <a:r>
              <a:rPr lang="en-US" dirty="0"/>
              <a:t> </a:t>
            </a:r>
            <a:r>
              <a:rPr lang="en-US" dirty="0" err="1"/>
              <a:t>gewone</a:t>
            </a:r>
            <a:r>
              <a:rPr lang="en-US" dirty="0"/>
              <a:t> </a:t>
            </a:r>
            <a:r>
              <a:rPr lang="en-US" dirty="0" err="1"/>
              <a:t>oogspiegel</a:t>
            </a:r>
            <a:r>
              <a:rPr lang="en-US" dirty="0"/>
              <a:t> het </a:t>
            </a:r>
            <a:r>
              <a:rPr lang="en-US" dirty="0" err="1"/>
              <a:t>netvlies</a:t>
            </a:r>
            <a:r>
              <a:rPr lang="en-US" dirty="0"/>
              <a:t> </a:t>
            </a:r>
            <a:r>
              <a:rPr lang="en-US" dirty="0" err="1"/>
              <a:t>beoordelen</a:t>
            </a:r>
            <a:r>
              <a:rPr lang="en-US" dirty="0"/>
              <a:t> &gt; cataract en </a:t>
            </a:r>
            <a:r>
              <a:rPr lang="en-US" dirty="0" err="1"/>
              <a:t>retinopathie</a:t>
            </a:r>
            <a:endParaRPr lang="en-US" dirty="0"/>
          </a:p>
          <a:p>
            <a:endParaRPr lang="en-US" dirty="0"/>
          </a:p>
          <a:p>
            <a:r>
              <a:rPr lang="en-US" dirty="0" err="1"/>
              <a:t>Tonometrie</a:t>
            </a:r>
            <a:r>
              <a:rPr lang="en-US" dirty="0"/>
              <a:t> = </a:t>
            </a:r>
            <a:r>
              <a:rPr lang="en-US" dirty="0" err="1"/>
              <a:t>oogdrukmeting</a:t>
            </a:r>
            <a:endParaRPr lang="en-US" dirty="0"/>
          </a:p>
          <a:p>
            <a:endParaRPr lang="en-US" dirty="0"/>
          </a:p>
          <a:p>
            <a:r>
              <a:rPr lang="en-US" dirty="0" err="1"/>
              <a:t>Perimetrie</a:t>
            </a:r>
            <a:r>
              <a:rPr lang="en-US" dirty="0"/>
              <a:t> = </a:t>
            </a:r>
            <a:r>
              <a:rPr lang="en-US" dirty="0" err="1"/>
              <a:t>Gezichtsveldonderzoek</a:t>
            </a:r>
            <a:r>
              <a:rPr lang="en-US" dirty="0"/>
              <a:t> &gt; </a:t>
            </a:r>
            <a:r>
              <a:rPr lang="en-US" dirty="0" err="1"/>
              <a:t>donkere</a:t>
            </a:r>
            <a:r>
              <a:rPr lang="en-US" dirty="0"/>
              <a:t> </a:t>
            </a:r>
            <a:r>
              <a:rPr lang="en-US" dirty="0" err="1"/>
              <a:t>koepel</a:t>
            </a:r>
            <a:r>
              <a:rPr lang="en-US" dirty="0"/>
              <a:t> </a:t>
            </a:r>
            <a:r>
              <a:rPr lang="en-US" dirty="0" err="1"/>
              <a:t>kleine</a:t>
            </a:r>
            <a:r>
              <a:rPr lang="en-US" dirty="0"/>
              <a:t> </a:t>
            </a:r>
            <a:r>
              <a:rPr lang="en-US" dirty="0" err="1"/>
              <a:t>lampjes</a:t>
            </a:r>
            <a:r>
              <a:rPr lang="en-US" dirty="0"/>
              <a:t> </a:t>
            </a:r>
            <a:r>
              <a:rPr lang="en-US" dirty="0" err="1"/>
              <a:t>laten</a:t>
            </a:r>
            <a:r>
              <a:rPr lang="en-US" dirty="0"/>
              <a:t> </a:t>
            </a:r>
            <a:r>
              <a:rPr lang="en-US" dirty="0" err="1"/>
              <a:t>zien</a:t>
            </a:r>
            <a:endParaRPr lang="en-US" dirty="0"/>
          </a:p>
          <a:p>
            <a:endParaRPr lang="en-US" dirty="0"/>
          </a:p>
          <a:p>
            <a:r>
              <a:rPr lang="en-US" dirty="0" err="1"/>
              <a:t>Fluorescentieangiografie</a:t>
            </a:r>
            <a:r>
              <a:rPr lang="en-US" dirty="0"/>
              <a:t> = </a:t>
            </a:r>
            <a:r>
              <a:rPr lang="en-US" dirty="0" err="1"/>
              <a:t>Speciaal</a:t>
            </a:r>
            <a:r>
              <a:rPr lang="en-US" dirty="0"/>
              <a:t> </a:t>
            </a:r>
            <a:r>
              <a:rPr lang="en-US" dirty="0" err="1"/>
              <a:t>onderzoek</a:t>
            </a:r>
            <a:r>
              <a:rPr lang="en-US" dirty="0"/>
              <a:t> van </a:t>
            </a:r>
            <a:r>
              <a:rPr lang="en-US" dirty="0" err="1"/>
              <a:t>netvlies</a:t>
            </a:r>
            <a:r>
              <a:rPr lang="en-US" dirty="0"/>
              <a:t>. </a:t>
            </a:r>
            <a:r>
              <a:rPr lang="en-US" dirty="0" err="1"/>
              <a:t>Contraststof</a:t>
            </a:r>
            <a:r>
              <a:rPr lang="en-US" dirty="0"/>
              <a:t> in </a:t>
            </a:r>
            <a:r>
              <a:rPr lang="en-US" dirty="0" err="1"/>
              <a:t>ader</a:t>
            </a:r>
            <a:r>
              <a:rPr lang="en-US" dirty="0"/>
              <a:t> arm&gt; </a:t>
            </a:r>
            <a:r>
              <a:rPr lang="en-US" dirty="0" err="1"/>
              <a:t>foto</a:t>
            </a:r>
            <a:r>
              <a:rPr lang="en-US" dirty="0"/>
              <a:t> </a:t>
            </a:r>
            <a:r>
              <a:rPr lang="en-US" dirty="0" err="1"/>
              <a:t>bloedvaatjes</a:t>
            </a:r>
            <a:r>
              <a:rPr lang="en-US" dirty="0"/>
              <a:t> </a:t>
            </a:r>
            <a:r>
              <a:rPr lang="en-US" dirty="0" err="1"/>
              <a:t>oog</a:t>
            </a:r>
            <a:r>
              <a:rPr lang="en-US" dirty="0"/>
              <a:t>. </a:t>
            </a:r>
          </a:p>
          <a:p>
            <a:endParaRPr lang="nl-NL" dirty="0"/>
          </a:p>
        </p:txBody>
      </p:sp>
    </p:spTree>
    <p:extLst>
      <p:ext uri="{BB962C8B-B14F-4D97-AF65-F5344CB8AC3E}">
        <p14:creationId xmlns:p14="http://schemas.microsoft.com/office/powerpoint/2010/main" val="240763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66"/>
                </a:solidFill>
              </a:rPr>
              <a:t>Behandelingen</a:t>
            </a:r>
          </a:p>
        </p:txBody>
      </p:sp>
      <p:sp>
        <p:nvSpPr>
          <p:cNvPr id="3" name="Tijdelijke aanduiding voor inhoud 2"/>
          <p:cNvSpPr>
            <a:spLocks noGrp="1"/>
          </p:cNvSpPr>
          <p:nvPr>
            <p:ph idx="1"/>
          </p:nvPr>
        </p:nvSpPr>
        <p:spPr/>
        <p:txBody>
          <a:bodyPr/>
          <a:lstStyle/>
          <a:p>
            <a:r>
              <a:rPr lang="en-US" dirty="0" err="1"/>
              <a:t>Oogdruppels</a:t>
            </a:r>
            <a:endParaRPr lang="en-US" dirty="0"/>
          </a:p>
          <a:p>
            <a:r>
              <a:rPr lang="en-US" dirty="0" err="1"/>
              <a:t>Staaroperaties</a:t>
            </a:r>
            <a:endParaRPr lang="en-US" dirty="0"/>
          </a:p>
          <a:p>
            <a:r>
              <a:rPr lang="en-US" dirty="0" err="1"/>
              <a:t>Behandeling</a:t>
            </a:r>
            <a:r>
              <a:rPr lang="en-US" dirty="0"/>
              <a:t> van </a:t>
            </a:r>
            <a:r>
              <a:rPr lang="en-US" dirty="0" err="1"/>
              <a:t>nastaar</a:t>
            </a:r>
            <a:endParaRPr lang="en-US" dirty="0"/>
          </a:p>
          <a:p>
            <a:r>
              <a:rPr lang="en-US" dirty="0" err="1"/>
              <a:t>Glaucoom</a:t>
            </a:r>
            <a:r>
              <a:rPr lang="en-US" dirty="0"/>
              <a:t> &gt; </a:t>
            </a:r>
            <a:r>
              <a:rPr lang="en-US" dirty="0" err="1"/>
              <a:t>acuut</a:t>
            </a:r>
            <a:r>
              <a:rPr lang="en-US" dirty="0"/>
              <a:t> en </a:t>
            </a:r>
            <a:r>
              <a:rPr lang="en-US" dirty="0" err="1"/>
              <a:t>chronisch</a:t>
            </a:r>
            <a:endParaRPr lang="en-US" dirty="0"/>
          </a:p>
          <a:p>
            <a:r>
              <a:rPr lang="en-US" dirty="0" err="1"/>
              <a:t>Laserbahandeling</a:t>
            </a:r>
            <a:endParaRPr lang="en-US" dirty="0"/>
          </a:p>
          <a:p>
            <a:r>
              <a:rPr lang="en-US" dirty="0" err="1"/>
              <a:t>Refractiechirurgie</a:t>
            </a:r>
            <a:endParaRPr lang="en-US" dirty="0"/>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35570"/>
            <a:ext cx="3233936" cy="30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35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rgbClr val="FF0066"/>
                </a:solidFill>
              </a:rPr>
              <a:t>Opdracht</a:t>
            </a:r>
            <a:r>
              <a:rPr lang="en-US" dirty="0">
                <a:solidFill>
                  <a:srgbClr val="FF0066"/>
                </a:solidFill>
              </a:rPr>
              <a:t> </a:t>
            </a:r>
            <a:r>
              <a:rPr lang="en-US" dirty="0" err="1">
                <a:solidFill>
                  <a:srgbClr val="FF0066"/>
                </a:solidFill>
              </a:rPr>
              <a:t>casustiek</a:t>
            </a:r>
            <a:endParaRPr lang="nl-NL" dirty="0">
              <a:solidFill>
                <a:srgbClr val="FF0066"/>
              </a:solidFill>
            </a:endParaRPr>
          </a:p>
        </p:txBody>
      </p:sp>
      <p:sp>
        <p:nvSpPr>
          <p:cNvPr id="3" name="Tijdelijke aanduiding voor inhoud 2"/>
          <p:cNvSpPr>
            <a:spLocks noGrp="1"/>
          </p:cNvSpPr>
          <p:nvPr>
            <p:ph idx="1"/>
          </p:nvPr>
        </p:nvSpPr>
        <p:spPr/>
        <p:txBody>
          <a:bodyPr>
            <a:normAutofit fontScale="92500" lnSpcReduction="10000"/>
          </a:bodyPr>
          <a:lstStyle/>
          <a:p>
            <a:r>
              <a:rPr lang="en-US" dirty="0" err="1"/>
              <a:t>Er</a:t>
            </a:r>
            <a:r>
              <a:rPr lang="en-US" dirty="0"/>
              <a:t> </a:t>
            </a:r>
            <a:r>
              <a:rPr lang="en-US" dirty="0" err="1"/>
              <a:t>volgen</a:t>
            </a:r>
            <a:r>
              <a:rPr lang="en-US" dirty="0"/>
              <a:t> nu </a:t>
            </a:r>
            <a:r>
              <a:rPr lang="en-US" dirty="0" err="1"/>
              <a:t>een</a:t>
            </a:r>
            <a:r>
              <a:rPr lang="en-US" dirty="0"/>
              <a:t> </a:t>
            </a:r>
            <a:r>
              <a:rPr lang="en-US" dirty="0" err="1"/>
              <a:t>aantal</a:t>
            </a:r>
            <a:r>
              <a:rPr lang="en-US" dirty="0"/>
              <a:t> </a:t>
            </a:r>
            <a:r>
              <a:rPr lang="en-US" dirty="0" err="1"/>
              <a:t>cassussen</a:t>
            </a:r>
            <a:r>
              <a:rPr lang="en-US" dirty="0"/>
              <a:t> en de </a:t>
            </a:r>
            <a:r>
              <a:rPr lang="en-US" dirty="0" err="1"/>
              <a:t>volgende</a:t>
            </a:r>
            <a:r>
              <a:rPr lang="en-US" dirty="0"/>
              <a:t> sites </a:t>
            </a:r>
            <a:r>
              <a:rPr lang="en-US" dirty="0" err="1"/>
              <a:t>zijn</a:t>
            </a:r>
            <a:r>
              <a:rPr lang="en-US" dirty="0"/>
              <a:t> </a:t>
            </a:r>
            <a:r>
              <a:rPr lang="en-US" dirty="0" err="1"/>
              <a:t>handig</a:t>
            </a:r>
            <a:r>
              <a:rPr lang="en-US" dirty="0"/>
              <a:t> </a:t>
            </a:r>
            <a:r>
              <a:rPr lang="en-US" dirty="0" err="1"/>
              <a:t>om</a:t>
            </a:r>
            <a:r>
              <a:rPr lang="en-US" dirty="0"/>
              <a:t> </a:t>
            </a:r>
            <a:r>
              <a:rPr lang="en-US" dirty="0" err="1"/>
              <a:t>te</a:t>
            </a:r>
            <a:r>
              <a:rPr lang="en-US" dirty="0"/>
              <a:t> </a:t>
            </a:r>
            <a:r>
              <a:rPr lang="en-US" dirty="0" err="1"/>
              <a:t>gebruiken</a:t>
            </a:r>
            <a:r>
              <a:rPr lang="en-US" dirty="0"/>
              <a:t>:</a:t>
            </a:r>
          </a:p>
          <a:p>
            <a:endParaRPr lang="en-US" dirty="0"/>
          </a:p>
          <a:p>
            <a:r>
              <a:rPr lang="en-US" dirty="0"/>
              <a:t>www.oogarts.nl</a:t>
            </a:r>
          </a:p>
          <a:p>
            <a:endParaRPr lang="en-US" dirty="0"/>
          </a:p>
          <a:p>
            <a:r>
              <a:rPr lang="en-US" dirty="0"/>
              <a:t>Website van UMCG &gt; </a:t>
            </a:r>
            <a:r>
              <a:rPr lang="en-US" dirty="0" err="1"/>
              <a:t>polikliniek</a:t>
            </a:r>
            <a:r>
              <a:rPr lang="en-US" dirty="0"/>
              <a:t> </a:t>
            </a:r>
            <a:r>
              <a:rPr lang="en-US" dirty="0" err="1"/>
              <a:t>oogheelkunde</a:t>
            </a:r>
            <a:endParaRPr lang="nl-NL" dirty="0"/>
          </a:p>
          <a:p>
            <a:pPr marL="114300" indent="0">
              <a:buNone/>
            </a:pPr>
            <a:endParaRPr lang="en-US" dirty="0">
              <a:hlinkClick r:id="rId2"/>
            </a:endParaRPr>
          </a:p>
          <a:p>
            <a:r>
              <a:rPr lang="en-US" dirty="0">
                <a:hlinkClick r:id="rId2"/>
              </a:rPr>
              <a:t>www.thuisarts.nl</a:t>
            </a:r>
            <a:endParaRPr lang="en-US" dirty="0"/>
          </a:p>
          <a:p>
            <a:endParaRPr lang="en-US" dirty="0"/>
          </a:p>
          <a:p>
            <a:r>
              <a:rPr lang="en-US" dirty="0"/>
              <a:t>Of het </a:t>
            </a:r>
            <a:r>
              <a:rPr lang="en-US" dirty="0" err="1"/>
              <a:t>boek</a:t>
            </a:r>
            <a:r>
              <a:rPr lang="en-US" dirty="0"/>
              <a:t>: </a:t>
            </a:r>
            <a:r>
              <a:rPr lang="en-US" dirty="0" err="1"/>
              <a:t>poliklinieken</a:t>
            </a:r>
            <a:r>
              <a:rPr lang="en-US" dirty="0"/>
              <a:t>, JGZ en </a:t>
            </a:r>
            <a:r>
              <a:rPr lang="en-US" dirty="0" err="1"/>
              <a:t>arbodienst</a:t>
            </a:r>
            <a:r>
              <a:rPr lang="en-US" dirty="0"/>
              <a:t> </a:t>
            </a:r>
          </a:p>
          <a:p>
            <a:endParaRPr lang="en-US" dirty="0"/>
          </a:p>
        </p:txBody>
      </p:sp>
    </p:spTree>
    <p:extLst>
      <p:ext uri="{BB962C8B-B14F-4D97-AF65-F5344CB8AC3E}">
        <p14:creationId xmlns:p14="http://schemas.microsoft.com/office/powerpoint/2010/main" val="114238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FF0066"/>
                </a:solidFill>
              </a:rPr>
              <a:t>Casus 1</a:t>
            </a:r>
            <a:endParaRPr lang="nl-NL" dirty="0">
              <a:solidFill>
                <a:srgbClr val="FF0066"/>
              </a:solidFill>
            </a:endParaRPr>
          </a:p>
        </p:txBody>
      </p:sp>
      <p:sp>
        <p:nvSpPr>
          <p:cNvPr id="3" name="Tijdelijke aanduiding voor inhoud 2"/>
          <p:cNvSpPr>
            <a:spLocks noGrp="1"/>
          </p:cNvSpPr>
          <p:nvPr>
            <p:ph idx="1"/>
          </p:nvPr>
        </p:nvSpPr>
        <p:spPr/>
        <p:txBody>
          <a:bodyPr/>
          <a:lstStyle/>
          <a:p>
            <a:pPr lvl="0"/>
            <a:r>
              <a:rPr lang="nl-NL" dirty="0"/>
              <a:t>Jochem Stam, 3 jaar, kijkt scheel met zijn linker oog. Als jij op zijn rechter oog een mooie pleister plakt wordt hij boos op jou, je doet het verkeerd. Ook zijn moeder begrijpt dit niet.</a:t>
            </a:r>
          </a:p>
          <a:p>
            <a:pPr lvl="0"/>
            <a:endParaRPr lang="en-US" b="1" dirty="0"/>
          </a:p>
          <a:p>
            <a:pPr lvl="0"/>
            <a:endParaRPr lang="nl-NL" b="1" dirty="0"/>
          </a:p>
          <a:p>
            <a:endParaRPr lang="nl-NL" dirty="0"/>
          </a:p>
        </p:txBody>
      </p:sp>
    </p:spTree>
    <p:extLst>
      <p:ext uri="{BB962C8B-B14F-4D97-AF65-F5344CB8AC3E}">
        <p14:creationId xmlns:p14="http://schemas.microsoft.com/office/powerpoint/2010/main" val="174013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Antwoord</a:t>
            </a:r>
            <a:endParaRPr lang="nl-NL" dirty="0"/>
          </a:p>
        </p:txBody>
      </p:sp>
      <p:sp>
        <p:nvSpPr>
          <p:cNvPr id="3" name="Tijdelijke aanduiding voor inhoud 2"/>
          <p:cNvSpPr>
            <a:spLocks noGrp="1"/>
          </p:cNvSpPr>
          <p:nvPr>
            <p:ph idx="1"/>
          </p:nvPr>
        </p:nvSpPr>
        <p:spPr/>
        <p:txBody>
          <a:bodyPr/>
          <a:lstStyle/>
          <a:p>
            <a:pPr lvl="0"/>
            <a:r>
              <a:rPr lang="nl-NL" i="1" dirty="0"/>
              <a:t>Bij de behandeling moet uw kind oefenen met zijn luie oog door dit oog te gebruiken. Hiervoor wordt het goede oog van uw kind een aantal uren per dag afgeplakt. Dit afplakken gebeurt volgens een strak schema en duurt van enkelen weken, maanden tot jaren.</a:t>
            </a:r>
            <a:endParaRPr lang="en-US" b="1" i="1" dirty="0"/>
          </a:p>
          <a:p>
            <a:endParaRPr lang="nl-NL" dirty="0"/>
          </a:p>
        </p:txBody>
      </p:sp>
    </p:spTree>
    <p:extLst>
      <p:ext uri="{BB962C8B-B14F-4D97-AF65-F5344CB8AC3E}">
        <p14:creationId xmlns:p14="http://schemas.microsoft.com/office/powerpoint/2010/main" val="231883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FF0066"/>
                </a:solidFill>
              </a:rPr>
              <a:t>Casus 2</a:t>
            </a:r>
            <a:endParaRPr lang="nl-NL" dirty="0">
              <a:solidFill>
                <a:srgbClr val="FF0066"/>
              </a:solidFill>
            </a:endParaRPr>
          </a:p>
        </p:txBody>
      </p:sp>
      <p:sp>
        <p:nvSpPr>
          <p:cNvPr id="3" name="Tijdelijke aanduiding voor inhoud 2"/>
          <p:cNvSpPr>
            <a:spLocks noGrp="1"/>
          </p:cNvSpPr>
          <p:nvPr>
            <p:ph idx="1"/>
          </p:nvPr>
        </p:nvSpPr>
        <p:spPr/>
        <p:txBody>
          <a:bodyPr/>
          <a:lstStyle/>
          <a:p>
            <a:pPr lvl="0"/>
            <a:r>
              <a:rPr lang="nl-NL" dirty="0"/>
              <a:t>Mevrouw Heertje komt voor een gezichtsveldonderzoek. Ze wil graag weten hoe dat gaat.</a:t>
            </a:r>
          </a:p>
          <a:p>
            <a:pPr lvl="0"/>
            <a:endParaRPr lang="en-US" b="1" dirty="0"/>
          </a:p>
          <a:p>
            <a:pPr lvl="0"/>
            <a:br>
              <a:rPr lang="nl-NL" i="1" dirty="0"/>
            </a:br>
            <a:endParaRPr lang="nl-NL" b="1" i="1" dirty="0"/>
          </a:p>
          <a:p>
            <a:endParaRPr lang="nl-NL" dirty="0"/>
          </a:p>
        </p:txBody>
      </p:sp>
    </p:spTree>
    <p:extLst>
      <p:ext uri="{BB962C8B-B14F-4D97-AF65-F5344CB8AC3E}">
        <p14:creationId xmlns:p14="http://schemas.microsoft.com/office/powerpoint/2010/main" val="3358976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directiekamer">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71</TotalTime>
  <Words>813</Words>
  <Application>Microsoft Office PowerPoint</Application>
  <PresentationFormat>Diavoorstelling (4:3)</PresentationFormat>
  <Paragraphs>92</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Century Gothic</vt:lpstr>
      <vt:lpstr>Wingdings 3</vt:lpstr>
      <vt:lpstr>Ion-directiekamer</vt:lpstr>
      <vt:lpstr>Poli oogheelkunde</vt:lpstr>
      <vt:lpstr>Welke aandoeningen kom je tegen?</vt:lpstr>
      <vt:lpstr>Aanvullend onderzoek</vt:lpstr>
      <vt:lpstr>Antwoorden:</vt:lpstr>
      <vt:lpstr>Behandelingen</vt:lpstr>
      <vt:lpstr>Opdracht casustiek</vt:lpstr>
      <vt:lpstr>Casus 1</vt:lpstr>
      <vt:lpstr>Antwoord</vt:lpstr>
      <vt:lpstr>Casus 2</vt:lpstr>
      <vt:lpstr>Antwoord</vt:lpstr>
      <vt:lpstr>Casus 3</vt:lpstr>
      <vt:lpstr>Antwoord</vt:lpstr>
      <vt:lpstr>Oog druppelen</vt:lpstr>
      <vt:lpstr>Casus 4</vt:lpstr>
      <vt:lpstr>Antwoord</vt:lpstr>
      <vt:lpstr>Casus 5</vt:lpstr>
      <vt:lpstr> Je loopt stage bij de jGZ. </vt:lpstr>
      <vt:lpstr>Visustest en dieptezien</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oogheelkunde</dc:title>
  <dc:creator>Bouland,M.</dc:creator>
  <cp:lastModifiedBy>Marlies Bouland</cp:lastModifiedBy>
  <cp:revision>9</cp:revision>
  <dcterms:created xsi:type="dcterms:W3CDTF">2015-02-28T08:33:54Z</dcterms:created>
  <dcterms:modified xsi:type="dcterms:W3CDTF">2018-03-02T09:19:05Z</dcterms:modified>
</cp:coreProperties>
</file>